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2519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9646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948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7335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9174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033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772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7202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9301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18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943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1DF8-839A-44C4-B805-FA3B20C81E2F}" type="datetimeFigureOut">
              <a:rPr lang="ar-EG" smtClean="0"/>
              <a:t>10/08/1441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38DE-D1D1-4D48-9C46-30E62086BC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669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ثانياً الإحصاء الوصفى</a:t>
            </a:r>
            <a:endParaRPr lang="ar-EG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484784"/>
            <a:ext cx="6400800" cy="1752600"/>
          </a:xfrm>
        </p:spPr>
        <p:txBody>
          <a:bodyPr>
            <a:noAutofit/>
          </a:bodyPr>
          <a:lstStyle/>
          <a:p>
            <a:r>
              <a:rPr lang="ar-EG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الفصل الأول </a:t>
            </a:r>
          </a:p>
          <a:p>
            <a:r>
              <a:rPr lang="ar-EG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التوزيعات التكرارية</a:t>
            </a:r>
          </a:p>
          <a:p>
            <a:r>
              <a:rPr lang="ar-EG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لجميع الشعب و المميز</a:t>
            </a:r>
          </a:p>
          <a:p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د/ ماجدة عبد السميع</a:t>
            </a:r>
          </a:p>
          <a:p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د/ هويدا أنور</a:t>
            </a:r>
          </a:p>
          <a:p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د/ منى سابق</a:t>
            </a:r>
          </a:p>
          <a:p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د/ رانيا سالم</a:t>
            </a:r>
          </a:p>
          <a:p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د/ أمنية حسن</a:t>
            </a:r>
          </a:p>
          <a:p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د/ إيمان عبد الفتاح</a:t>
            </a:r>
          </a:p>
          <a:p>
            <a:endParaRPr lang="ar-EG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EG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EG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217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6">
                    <a:lumMod val="75000"/>
                  </a:schemeClr>
                </a:solidFill>
              </a:rPr>
              <a:t>التوزيعات التكرارية لفئات الدرجات </a:t>
            </a:r>
            <a:endParaRPr lang="ar-E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نلجأ إلي إعداد جدول التوزيعات التكرارية لفئات الدرجات عندما يكون الفرق بين أكبر درجة و أصغر درجة كبير لدرجة تتطلب جهد وو قت كبير لحصر تكرار الدرجات لهذا تجمع الدرجات فى مجموعات تعرف بالفئات ولكل فئة حدان حد ادنى في بداية الفئة و حد أعلى فى نهاية الفئة </a:t>
            </a:r>
            <a:r>
              <a:rPr lang="ar-EG" dirty="0" smtClean="0">
                <a:solidFill>
                  <a:schemeClr val="accent5"/>
                </a:solidFill>
              </a:rPr>
              <a:t>و عندما تنتهى فئة و تبدأ التى تليها بما انتهت إلية السابقة تكون حدود الفئة حدود حقيقية</a:t>
            </a:r>
            <a:r>
              <a:rPr lang="ar-EG" dirty="0" smtClean="0"/>
              <a:t> و عند ذلك يكون تكرار الفئة هو مجموع تكرار الدرجات التى تشتمل عليها تلك الفئة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9579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ar-EG" dirty="0" smtClean="0"/>
                  <a:t>يتضح عمليا إعداد جدول التوزيع التكراري لفئات الدرجات من الخطوات التالية و المتضمنه لمثال 0</a:t>
                </a:r>
              </a:p>
              <a:p>
                <a:pPr marL="0" indent="0">
                  <a:buNone/>
                </a:pPr>
                <a:r>
                  <a:rPr lang="ar-EG" dirty="0" smtClean="0"/>
                  <a:t>- يتم تحديد عدد الدرجات و التى تمثل أيضاً عدد الطلاب الذين امتحنوا الاختبار و يرمز لذلك العدد الرمز (ن)0</a:t>
                </a:r>
              </a:p>
              <a:p>
                <a:pPr>
                  <a:buFontTx/>
                  <a:buChar char="-"/>
                </a:pPr>
                <a:r>
                  <a:rPr lang="ar-EG" dirty="0" smtClean="0"/>
                  <a:t>يتم تحديد أكبر درجة و أصغر درجة0</a:t>
                </a:r>
              </a:p>
              <a:p>
                <a:pPr>
                  <a:buFontTx/>
                  <a:buChar char="-"/>
                </a:pPr>
                <a:r>
                  <a:rPr lang="ar-EG" dirty="0"/>
                  <a:t> </a:t>
                </a:r>
                <a:r>
                  <a:rPr lang="ar-EG" dirty="0" smtClean="0"/>
                  <a:t>يتم حساب المدى الكلي للدرجات و ذلك من المعادلة التالية :</a:t>
                </a:r>
              </a:p>
              <a:p>
                <a:pPr marL="0" indent="0">
                  <a:buNone/>
                </a:pPr>
                <a:r>
                  <a:rPr lang="ar-EG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المدى الكلى </a:t>
                </a:r>
                <a:r>
                  <a:rPr lang="ar-EG" dirty="0" smtClean="0"/>
                  <a:t>= </a:t>
                </a:r>
                <a:r>
                  <a:rPr lang="ar-EG" dirty="0" smtClean="0">
                    <a:solidFill>
                      <a:srgbClr val="00B050"/>
                    </a:solidFill>
                  </a:rPr>
                  <a:t>أكبر درجة – أصغر درجة +1</a:t>
                </a:r>
              </a:p>
              <a:p>
                <a:pPr>
                  <a:buFontTx/>
                  <a:buChar char="-"/>
                </a:pPr>
                <a:r>
                  <a:rPr lang="ar-EG" dirty="0" smtClean="0"/>
                  <a:t>و في ضوء ما سبق يتم تحديد عدد الفئات المطلوب بمعلومية (مدى الفئة) من العلاقة التالية و فى هذة الحالة يكون مدى الفئة معطى أى محدد لك </a:t>
                </a:r>
              </a:p>
              <a:p>
                <a:pPr>
                  <a:buFontTx/>
                  <a:buChar char="-"/>
                </a:pPr>
                <a:r>
                  <a:rPr lang="ar-EG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عدد الفئات </a:t>
                </a:r>
                <a:r>
                  <a:rPr lang="ar-EG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EG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EG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المدى</m:t>
                        </m:r>
                        <m:r>
                          <a:rPr lang="ar-EG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EG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الكلي</m:t>
                        </m:r>
                      </m:num>
                      <m:den>
                        <m:r>
                          <a:rPr lang="ar-EG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مدى</m:t>
                        </m:r>
                        <m:r>
                          <a:rPr lang="ar-EG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EG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الفئة</m:t>
                        </m:r>
                      </m:den>
                    </m:f>
                  </m:oMath>
                </a14:m>
                <a:endParaRPr lang="ar-E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965" r="-1481" b="-1213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836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لأنشاء الجدول التكراري لفئات الدرجات يتعين رسم عمود لفئات الدرجات و آخر لتكرار كل فئة بالنسبة ل</a:t>
            </a:r>
            <a:r>
              <a:rPr lang="ar-EG" dirty="0" smtClean="0">
                <a:solidFill>
                  <a:srgbClr val="FF0000"/>
                </a:solidFill>
              </a:rPr>
              <a:t>عمود</a:t>
            </a:r>
            <a:r>
              <a:rPr lang="ar-EG" dirty="0" smtClean="0"/>
              <a:t> </a:t>
            </a:r>
            <a:r>
              <a:rPr lang="ar-EG" dirty="0" smtClean="0">
                <a:solidFill>
                  <a:srgbClr val="FF0000"/>
                </a:solidFill>
              </a:rPr>
              <a:t>فئات الدرجات </a:t>
            </a:r>
            <a:r>
              <a:rPr lang="ar-EG" dirty="0" smtClean="0"/>
              <a:t>تحدد بداية الفئة الأولى بأصغر درجة و يضاف إليها مدى الفئة </a:t>
            </a:r>
            <a:r>
              <a:rPr lang="ar-E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 هو معطى لك </a:t>
            </a:r>
            <a:r>
              <a:rPr lang="ar-EG" dirty="0" smtClean="0"/>
              <a:t>لنحصل علي نهاية الفئة الاولى ، تبدأ الفئة الثانية حيث انتهت الفئة الاولى ثم يضاف إليها مدى الفئة لنحصل على نهاية الفئة الثانية و هكذا حتى نصل لنهاية الفئات ، و بالنسبة </a:t>
            </a:r>
            <a:r>
              <a:rPr lang="ar-EG" dirty="0" smtClean="0">
                <a:solidFill>
                  <a:srgbClr val="FF0000"/>
                </a:solidFill>
              </a:rPr>
              <a:t>لعمود التكرارات  </a:t>
            </a:r>
            <a:r>
              <a:rPr lang="ar-EG" dirty="0" smtClean="0"/>
              <a:t>يحسب مرات تكرار كل درجة داخل كل فئة و يوضع امامها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B050"/>
                </a:solidFill>
              </a:rPr>
              <a:t>خصائص الفئات</a:t>
            </a:r>
            <a:endParaRPr lang="ar-EG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ar-EG" dirty="0" smtClean="0"/>
                  <a:t>1- لكل فئة دان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EG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ar-EG" b="0" i="1" smtClean="0">
                            <a:latin typeface="Cambria Math"/>
                          </a:rPr>
                          <m:t>ح</m:t>
                        </m:r>
                      </m:e>
                      <m:sub>
                        <m:r>
                          <a:rPr lang="ar-EG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ar-EG" dirty="0" smtClean="0"/>
                  <a:t>) ويسمى الحد الحقيقي الأدنى ،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EG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ar-EG" b="0" i="1" smtClean="0">
                            <a:latin typeface="Cambria Math"/>
                          </a:rPr>
                          <m:t>ح</m:t>
                        </m:r>
                      </m:e>
                      <m:sub>
                        <m:r>
                          <a:rPr lang="ar-EG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EG" dirty="0" smtClean="0"/>
                  <a:t>) و يسمى الحد الاعلى الحقيقي0</a:t>
                </a:r>
              </a:p>
              <a:p>
                <a:pPr marL="0" indent="0">
                  <a:buNone/>
                </a:pPr>
                <a:r>
                  <a:rPr lang="ar-EG" dirty="0" smtClean="0"/>
                  <a:t>2- مدى الفئة و يساوي الفرق بين حدى الفئة الحقيقيين</a:t>
                </a:r>
              </a:p>
              <a:p>
                <a:pPr marL="0" indent="0">
                  <a:buNone/>
                </a:pPr>
                <a:r>
                  <a:rPr lang="ar-E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(ف=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EG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ar-EG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ح</m:t>
                        </m:r>
                      </m:e>
                      <m:sub>
                        <m:r>
                          <a:rPr lang="ar-EG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E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EG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ar-EG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ح</m:t>
                        </m:r>
                      </m:e>
                      <m:sub>
                        <m:r>
                          <a:rPr lang="ar-EG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ar-E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)0</a:t>
                </a:r>
              </a:p>
              <a:p>
                <a:pPr marL="0" indent="0">
                  <a:buNone/>
                </a:pPr>
                <a:r>
                  <a:rPr lang="ar-EG" dirty="0" smtClean="0"/>
                  <a:t>3- منتصف الفئة (ص) هى الدرجة التى تقع فى منتصف الفئة </a:t>
                </a:r>
              </a:p>
              <a:p>
                <a:pPr marL="0" indent="0">
                  <a:buNone/>
                </a:pPr>
                <a:r>
                  <a:rPr lang="ar-E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ص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EG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EG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ar-EG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ح</m:t>
                            </m:r>
                          </m:e>
                          <m:sub>
                            <m:r>
                              <a:rPr lang="ar-EG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ar-EG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ar-EG" b="0" i="0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ar-EG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rPr>
                          <m:t> </m:t>
                        </m:r>
                        <m:sSub>
                          <m:sSubPr>
                            <m:ctrlPr>
                              <a:rPr lang="ar-EG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ar-EG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ح</m:t>
                            </m:r>
                          </m:e>
                          <m:sub>
                            <m:r>
                              <a:rPr lang="ar-EG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ar-EG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ar-E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ar-EG" dirty="0" smtClean="0"/>
                  <a:t>4- مركز أي فئه (ص) يزيد أو يقل عن مركز الفئة السابقة علية أو التالية له بمقدار ثابت يساوى مدى الفئة (ف)0أنظر المثال صفحة 144 بالكتاب الجامعى</a:t>
                </a:r>
                <a:endParaRPr lang="ar-E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00" t="-2426" r="-1778" b="-404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5126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التوزيع التكراري المتجمع</a:t>
            </a:r>
            <a:endParaRPr lang="ar-E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يأتى أهميته لمعرفة كم عدد الطلاب الذين حصلوا على درجات تقل أو تزيد عن درجة ما ، لذا يتم تنظيم درجات الطلاب فى توزيع تكراري إما متجمع صاعد أو متجمع هابط</a:t>
            </a:r>
          </a:p>
          <a:p>
            <a:pPr marL="0" indent="0" algn="ctr">
              <a:buNone/>
            </a:pPr>
            <a:r>
              <a:rPr lang="ar-EG" dirty="0" smtClean="0"/>
              <a:t>و فيما يلى توضيح لذلك</a:t>
            </a:r>
          </a:p>
          <a:p>
            <a:pPr marL="0" indent="0" algn="just">
              <a:buNone/>
            </a:pPr>
            <a:r>
              <a:rPr lang="ar-E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6898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التكرار المتجمع الصاعد للدرجات الخام</a:t>
            </a:r>
            <a:b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ar-EG" sz="2800" dirty="0" smtClean="0"/>
              <a:t>من الجدول التالي يتضح ما يلى</a:t>
            </a:r>
            <a:br>
              <a:rPr lang="ar-EG" sz="2800" dirty="0" smtClean="0"/>
            </a:br>
            <a:r>
              <a:rPr lang="ar-EG" sz="2800" dirty="0" smtClean="0"/>
              <a:t>*تكرار أول درجة هو نفسة التكرار المتجمع الصاعد لنفس الدرجة</a:t>
            </a:r>
            <a:br>
              <a:rPr lang="ar-EG" sz="2800" dirty="0" smtClean="0"/>
            </a:br>
            <a:r>
              <a:rPr lang="ar-EG" sz="2800" dirty="0" smtClean="0"/>
              <a:t>*التكرار المتجمع الصاعد للدرجة التى تليها يساوى مجموع تكرار الدرجة مع التكرار المتجمع الصاعد للدرجة التى تسبقها </a:t>
            </a:r>
            <a:br>
              <a:rPr lang="ar-EG" sz="2800" dirty="0" smtClean="0"/>
            </a:br>
            <a:r>
              <a:rPr lang="ar-EG" sz="2800" dirty="0" smtClean="0"/>
              <a:t>*مجموع تكرارات الدرجات يساوى قيمة التكرار المتجمع الصاعد لأخر درجة</a:t>
            </a:r>
            <a:br>
              <a:rPr lang="ar-EG" sz="2800" dirty="0" smtClean="0"/>
            </a:br>
            <a:r>
              <a:rPr lang="ar-EG" sz="2800" dirty="0" smtClean="0"/>
              <a:t>* يستخدم فى الإجابة على السؤال كم عدد الطلاب الذين حصلوا علي درجات تقل عن درجة ما و تساويها من الدرجات الخام </a:t>
            </a:r>
            <a:endParaRPr lang="ar-EG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31800"/>
              </p:ext>
            </p:extLst>
          </p:nvPr>
        </p:nvGraphicFramePr>
        <p:xfrm>
          <a:off x="755576" y="3573016"/>
          <a:ext cx="7931223" cy="2560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43741"/>
                <a:gridCol w="2643741"/>
                <a:gridCol w="2643741"/>
              </a:tblGrid>
              <a:tr h="302405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الدرجة (س)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التكرار (ك)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التكرار المتجمع الصاعد</a:t>
                      </a:r>
                      <a:endParaRPr lang="ar-EG" dirty="0"/>
                    </a:p>
                  </a:txBody>
                  <a:tcPr/>
                </a:tc>
              </a:tr>
              <a:tr h="302405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3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</a:t>
                      </a:r>
                      <a:endParaRPr lang="ar-EG" dirty="0"/>
                    </a:p>
                  </a:txBody>
                  <a:tcPr/>
                </a:tc>
              </a:tr>
              <a:tr h="302405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4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4</a:t>
                      </a:r>
                      <a:endParaRPr lang="ar-EG" dirty="0"/>
                    </a:p>
                  </a:txBody>
                  <a:tcPr/>
                </a:tc>
              </a:tr>
              <a:tr h="302405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5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4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8</a:t>
                      </a:r>
                      <a:endParaRPr lang="ar-EG" dirty="0"/>
                    </a:p>
                  </a:txBody>
                  <a:tcPr/>
                </a:tc>
              </a:tr>
              <a:tr h="302405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6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4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12</a:t>
                      </a:r>
                      <a:endParaRPr lang="ar-EG" dirty="0"/>
                    </a:p>
                  </a:txBody>
                  <a:tcPr/>
                </a:tc>
              </a:tr>
              <a:tr h="302405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3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15</a:t>
                      </a:r>
                      <a:endParaRPr lang="ar-EG" dirty="0"/>
                    </a:p>
                  </a:txBody>
                  <a:tcPr/>
                </a:tc>
              </a:tr>
              <a:tr h="302405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المجموع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15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ــ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790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التكرار المتجمع التنازلى (الهابط)</a:t>
            </a:r>
            <a:endParaRPr lang="ar-EG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EG" sz="2400" dirty="0" smtClean="0"/>
              <a:t>من الجدول التالى يتضح أن أول قيمة فى قيم التكرارات المتجمعة التنازلية تساوى مجموع (مجـ)تكرارات الدرجات(ك) الخام (مجـ ك) و قيمة التكرار المتجمع التنازلى للدرجة التى تليها تساوى حاصل طرح تكرار الدرجة من التكرار المتجمع التنازلى للدرجة التى تسبقها، و يأتى أهميته فى معرفة عدد الطلاب الذين حصلوا على درجات تزيد عن درجة ما وتساويها من الدرجات الخام</a:t>
            </a:r>
          </a:p>
          <a:p>
            <a:pPr marL="0" indent="0">
              <a:buNone/>
            </a:pPr>
            <a:endParaRPr lang="ar-E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158150"/>
              </p:ext>
            </p:extLst>
          </p:nvPr>
        </p:nvGraphicFramePr>
        <p:xfrm>
          <a:off x="1331640" y="3645024"/>
          <a:ext cx="6096000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الدرجة (س)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التكرار (ك)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التكرار المتجمع التنازلى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3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15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4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13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5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4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11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6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4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3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3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المجموع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15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ـــ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971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التوزيعات التكرارية البيانية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تنقسم التوزيعات البيانية إلي أنواع منها:</a:t>
            </a:r>
          </a:p>
          <a:p>
            <a:pPr marL="0" indent="0">
              <a:buNone/>
            </a:pPr>
            <a:r>
              <a:rPr lang="ar-EG" dirty="0" smtClean="0"/>
              <a:t>1- </a:t>
            </a: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المضلع</a:t>
            </a:r>
            <a:r>
              <a:rPr lang="ar-EG" dirty="0" smtClean="0"/>
              <a:t> التكراري</a:t>
            </a:r>
          </a:p>
          <a:p>
            <a:pPr marL="0" indent="0">
              <a:buNone/>
            </a:pPr>
            <a:r>
              <a:rPr lang="ar-EG" dirty="0" smtClean="0"/>
              <a:t>2- </a:t>
            </a:r>
            <a:r>
              <a:rPr lang="ar-E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المدرج</a:t>
            </a:r>
            <a:r>
              <a:rPr lang="ar-EG" dirty="0" smtClean="0"/>
              <a:t> التكراري</a:t>
            </a:r>
          </a:p>
          <a:p>
            <a:pPr marL="0" indent="0">
              <a:buNone/>
            </a:pPr>
            <a:r>
              <a:rPr lang="ar-EG" dirty="0" smtClean="0"/>
              <a:t>3- </a:t>
            </a:r>
            <a:r>
              <a:rPr lang="ar-EG" dirty="0" smtClean="0">
                <a:solidFill>
                  <a:srgbClr val="00B050"/>
                </a:solidFill>
              </a:rPr>
              <a:t>المنحنى</a:t>
            </a:r>
            <a:r>
              <a:rPr lang="ar-EG" dirty="0" smtClean="0"/>
              <a:t> التكراري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19336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المضلع التكراري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هو عبارة عن خط منكسر مغلق ناتج من العلاقة البيانية بين مركز الفئات علي المحور الأفقى و تكرارها علي المحور الرأسي</a:t>
            </a:r>
          </a:p>
          <a:p>
            <a:r>
              <a:rPr lang="ar-EG" dirty="0" smtClean="0"/>
              <a:t>مثال:يمثل المحور الرأسى لمركز الفئات </a:t>
            </a:r>
          </a:p>
          <a:p>
            <a:pPr marL="0" indent="0">
              <a:buNone/>
            </a:pPr>
            <a:r>
              <a:rPr lang="ar-EG" dirty="0" smtClean="0"/>
              <a:t>و المحور الأفقى للتكرارات</a:t>
            </a:r>
            <a:endParaRPr lang="ar-EG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259632" y="3356992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59632" y="5373216"/>
            <a:ext cx="38164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5400000">
            <a:off x="1547664" y="4515470"/>
            <a:ext cx="1008112" cy="7200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2411760" y="4365104"/>
            <a:ext cx="1512168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5400000">
            <a:off x="3671900" y="5121188"/>
            <a:ext cx="50405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100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المنحنى التكراري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نفس طريقة رسم المضلع التكراري إلا أنه عبارة عن خط منحني يرسم باليد</a:t>
            </a:r>
            <a:endParaRPr lang="ar-EG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640" y="3284984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31640" y="5301208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669143" y="4455886"/>
            <a:ext cx="1857828" cy="841828"/>
          </a:xfrm>
          <a:custGeom>
            <a:avLst/>
            <a:gdLst>
              <a:gd name="connsiteX0" fmla="*/ 0 w 1857828"/>
              <a:gd name="connsiteY0" fmla="*/ 841828 h 841828"/>
              <a:gd name="connsiteX1" fmla="*/ 667657 w 1857828"/>
              <a:gd name="connsiteY1" fmla="*/ 0 h 841828"/>
              <a:gd name="connsiteX2" fmla="*/ 1857828 w 1857828"/>
              <a:gd name="connsiteY2" fmla="*/ 841828 h 841828"/>
              <a:gd name="connsiteX3" fmla="*/ 1857828 w 1857828"/>
              <a:gd name="connsiteY3" fmla="*/ 841828 h 84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7828" h="841828">
                <a:moveTo>
                  <a:pt x="0" y="841828"/>
                </a:moveTo>
                <a:cubicBezTo>
                  <a:pt x="179009" y="420914"/>
                  <a:pt x="358019" y="0"/>
                  <a:pt x="667657" y="0"/>
                </a:cubicBezTo>
                <a:cubicBezTo>
                  <a:pt x="977295" y="0"/>
                  <a:pt x="1857828" y="841828"/>
                  <a:pt x="1857828" y="841828"/>
                </a:cubicBezTo>
                <a:lnTo>
                  <a:pt x="1857828" y="84182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0282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تعريف الإحصاء</a:t>
            </a:r>
            <a:endParaRPr lang="ar-E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علم يهتم بجمع البيانات مع تلخيصها و رصدها على شكل رسوم بيانية أو جداول.</a:t>
            </a:r>
          </a:p>
          <a:p>
            <a:r>
              <a:rPr lang="ar-EG" dirty="0" smtClean="0"/>
              <a:t>وهو فرع من فروع علم الرياضة التطبيقية.</a:t>
            </a:r>
          </a:p>
          <a:p>
            <a:r>
              <a:rPr lang="ar-EG" dirty="0" smtClean="0"/>
              <a:t>كما يهتم باكتشاف و تطوير أكثر الطرق فاعلية فى جمع و تحليل و تفسير البيانات.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84140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المدرج التكراري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يمكن الحصول علية من خلال العلاقة البيانية بين أطوال الفئات و تكراراتها حيث يمثل التكرار لكل فئة بمستطيل يتم رسمة فوق الفئة و يكون ارتفاع المستطيل يعبر عن تكرار الفئة </a:t>
            </a:r>
          </a:p>
          <a:p>
            <a:r>
              <a:rPr lang="ar-EG" dirty="0" smtClean="0"/>
              <a:t>أنظر الشكل البيانى بالكتاب الجامعى صفحة 153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9706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>
                <a:solidFill>
                  <a:srgbClr val="FF0000"/>
                </a:solidFill>
              </a:rPr>
              <a:t>والأن هيا نتعرف على اقسام الإحصاء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الأحصاء الوصفى.</a:t>
            </a:r>
          </a:p>
          <a:p>
            <a:r>
              <a:rPr lang="ar-EG" dirty="0" smtClean="0"/>
              <a:t>الأحصاء الأستدلالي.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3057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B050"/>
                </a:solidFill>
              </a:rPr>
              <a:t>أما الأحصاء الأستدلالى ( الأستنتاجي) هو:</a:t>
            </a:r>
            <a:endParaRPr lang="ar-E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 smtClean="0"/>
              <a:t> طريقة تستدل علي المجتمع اعتمادا علي ما يتوافر من بيانات مآخوذة من عينه منه وتتناول ما يعرف بـ: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EG" dirty="0" smtClean="0"/>
              <a:t>نظرية التقدير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EG" dirty="0" smtClean="0"/>
              <a:t>اختبارات الفروض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EG" dirty="0" smtClean="0"/>
              <a:t>مستويات الدلالة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7630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B050"/>
                </a:solidFill>
              </a:rPr>
              <a:t>ما هو الإحصاء الوصفى؟</a:t>
            </a:r>
            <a:endParaRPr lang="ar-E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هو الإحصاء الذى يهتم بالأساليب الخاصة بتنظيم البيانات و عرضها فى صورة رسوم بيانية وحساب </a:t>
            </a:r>
            <a:r>
              <a:rPr lang="ar-EG" dirty="0" smtClean="0">
                <a:solidFill>
                  <a:srgbClr val="FF0000"/>
                </a:solidFill>
              </a:rPr>
              <a:t>مقاييس النزعة المركزية</a:t>
            </a:r>
            <a:r>
              <a:rPr lang="ar-EG" dirty="0" smtClean="0"/>
              <a:t> مثل ( المتوسط – الوسيط – المنوال) و ايضاً </a:t>
            </a:r>
            <a:r>
              <a:rPr lang="ar-EG" dirty="0" smtClean="0">
                <a:solidFill>
                  <a:srgbClr val="7030A0"/>
                </a:solidFill>
              </a:rPr>
              <a:t>مقاييس التشتت </a:t>
            </a:r>
            <a:r>
              <a:rPr lang="ar-EG" dirty="0" smtClean="0"/>
              <a:t>مثل ( المدى – الأنحراف المعياري – التباين)</a:t>
            </a:r>
          </a:p>
          <a:p>
            <a:pPr marL="0" indent="0">
              <a:buNone/>
            </a:pPr>
            <a:r>
              <a:rPr lang="ar-EG" dirty="0" smtClean="0"/>
              <a:t>وسوف يقتصر الشرح علي الأحصاء الوصفي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9144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7030A0"/>
                </a:solidFill>
              </a:rPr>
              <a:t>التوزيع التكراري</a:t>
            </a:r>
            <a:endParaRPr lang="ar-E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EG" dirty="0" smtClean="0"/>
          </a:p>
          <a:p>
            <a:pPr marL="0" indent="0" algn="ctr">
              <a:buNone/>
            </a:pPr>
            <a:r>
              <a:rPr lang="ar-EG" dirty="0" smtClean="0"/>
              <a:t>هو وسيلة لتنظيم و تلخيص الدرجات فى عدد محدود من المجموعات بهدف تسهيل طريقة فهمها من خلال ترتيبها تنازلياً أو تصاعدياً و حساب مرات تكرارها.</a:t>
            </a:r>
          </a:p>
        </p:txBody>
      </p:sp>
    </p:spTree>
    <p:extLst>
      <p:ext uri="{BB962C8B-B14F-4D97-AF65-F5344CB8AC3E}">
        <p14:creationId xmlns:p14="http://schemas.microsoft.com/office/powerpoint/2010/main" val="101813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/>
                </a:solidFill>
              </a:rPr>
              <a:t>أولاً جداول التوزيعات التكرارية</a:t>
            </a:r>
            <a:endParaRPr lang="ar-E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 smtClean="0"/>
              <a:t>لأعداد جدول التوزيع التكراري يتم ترتيب الدرجات تنازلياً أو تصاعدياً ثم حساب مرات تكرار كل درجة 0</a:t>
            </a:r>
          </a:p>
          <a:p>
            <a:pPr marL="0" indent="0">
              <a:buNone/>
            </a:pPr>
            <a:r>
              <a:rPr lang="ar-EG" dirty="0" smtClean="0"/>
              <a:t>وهنا لدينا ثلاث اشكال لجداول التوزيعات التكرارية و هم </a:t>
            </a:r>
          </a:p>
          <a:p>
            <a:pPr marL="0" indent="0">
              <a:buNone/>
            </a:pPr>
            <a:r>
              <a:rPr lang="ar-EG" dirty="0" smtClean="0"/>
              <a:t>1- التوزيع التكراري البسيط</a:t>
            </a:r>
          </a:p>
          <a:p>
            <a:pPr marL="0" indent="0">
              <a:buNone/>
            </a:pPr>
            <a:r>
              <a:rPr lang="ar-EG" dirty="0" smtClean="0"/>
              <a:t>2- التوزيعات التكرارية لفئات الدرجات</a:t>
            </a:r>
          </a:p>
          <a:p>
            <a:pPr marL="0" indent="0">
              <a:buNone/>
            </a:pPr>
            <a:r>
              <a:rPr lang="ar-EG" dirty="0" smtClean="0"/>
              <a:t>3- التوزيع التكراري المتجمع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9473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B050"/>
                </a:solidFill>
              </a:rPr>
              <a:t>التوزيع التكرارى البسيط</a:t>
            </a:r>
            <a:endParaRPr lang="ar-E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EG" dirty="0" smtClean="0">
                <a:solidFill>
                  <a:schemeClr val="accent2"/>
                </a:solidFill>
              </a:rPr>
              <a:t>مثال</a:t>
            </a:r>
            <a:r>
              <a:rPr lang="ar-EG" dirty="0" smtClean="0"/>
              <a:t> لتوضيح عملياً كيف يتم إدراج الدرجات الدرجات الناتجة عن تطبيق اختبار ما فى جدول تكراري بسيط0</a:t>
            </a:r>
          </a:p>
          <a:p>
            <a:pPr>
              <a:buFont typeface="Arial" charset="0"/>
              <a:buChar char="•"/>
            </a:pPr>
            <a:r>
              <a:rPr lang="ar-EG" dirty="0" smtClean="0"/>
              <a:t>اذا أردنا تكوين جدول تكراري بسيط بدرجات (25) طالب فى اختبار ما و كانت الدرجات هى : 7,9,6,5,8,9,10,6,6,9,6,9,7,6,7,8,6,8,9,7,6,7,8,6,7 فعليك انشاء جدول مكون من </a:t>
            </a:r>
            <a:r>
              <a:rPr lang="ar-EG" dirty="0" smtClean="0">
                <a:solidFill>
                  <a:srgbClr val="00B050"/>
                </a:solidFill>
              </a:rPr>
              <a:t>عمودين</a:t>
            </a:r>
            <a:r>
              <a:rPr lang="ar-EG" dirty="0" smtClean="0"/>
              <a:t> الاول لرصد الدرجات و الثانى لرصد تكرار كل درجة باتباع الخطوات التالية و هى 1- تحديد أصغر درجة و هى الدرجة (5) ثم تحديد أكبر درجة و هى الدرجة (10) ثم أدراج الدرجات المتتالية بين الدرجة (5) و الدرجة (10) علي التوالى يلى ذلك رصد عدد تكرار كل درجة فى عمود التكرارات كما يلى</a:t>
            </a:r>
          </a:p>
          <a:p>
            <a:pPr>
              <a:buFont typeface="Arial" charset="0"/>
              <a:buChar char="•"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8464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انظر الجدول التالي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 smtClean="0"/>
              <a:t>من الجدول يتضح سهولة قراءة البيانات و التعامل معها من حيث معرفة أكثر الدرجات تكراراً و أقلهم تكراراً بدقة و سرعة</a:t>
            </a:r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32088"/>
            <a:ext cx="822960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41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9247</TotalTime>
  <Words>1023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ثانياً الإحصاء الوصفى</vt:lpstr>
      <vt:lpstr>تعريف الإحصاء</vt:lpstr>
      <vt:lpstr>والأن هيا نتعرف على اقسام الإحصاء </vt:lpstr>
      <vt:lpstr>أما الأحصاء الأستدلالى ( الأستنتاجي) هو:</vt:lpstr>
      <vt:lpstr>ما هو الإحصاء الوصفى؟</vt:lpstr>
      <vt:lpstr>التوزيع التكراري</vt:lpstr>
      <vt:lpstr>أولاً جداول التوزيعات التكرارية</vt:lpstr>
      <vt:lpstr>التوزيع التكرارى البسيط</vt:lpstr>
      <vt:lpstr>انظر الجدول التالي</vt:lpstr>
      <vt:lpstr>التوزيعات التكرارية لفئات الدرجات </vt:lpstr>
      <vt:lpstr>PowerPoint Presentation</vt:lpstr>
      <vt:lpstr>PowerPoint Presentation</vt:lpstr>
      <vt:lpstr>خصائص الفئات</vt:lpstr>
      <vt:lpstr>التوزيع التكراري المتجمع</vt:lpstr>
      <vt:lpstr> التكرار المتجمع الصاعد للدرجات الخام من الجدول التالي يتضح ما يلى *تكرار أول درجة هو نفسة التكرار المتجمع الصاعد لنفس الدرجة *التكرار المتجمع الصاعد للدرجة التى تليها يساوى مجموع تكرار الدرجة مع التكرار المتجمع الصاعد للدرجة التى تسبقها  *مجموع تكرارات الدرجات يساوى قيمة التكرار المتجمع الصاعد لأخر درجة * يستخدم فى الإجابة على السؤال كم عدد الطلاب الذين حصلوا علي درجات تقل عن درجة ما و تساويها من الدرجات الخام </vt:lpstr>
      <vt:lpstr>التكرار المتجمع التنازلى (الهابط)</vt:lpstr>
      <vt:lpstr>التوزيعات التكرارية البيانية</vt:lpstr>
      <vt:lpstr>المضلع التكراري</vt:lpstr>
      <vt:lpstr>المنحنى التكراري</vt:lpstr>
      <vt:lpstr>المدرج التكراري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ehkdhW hG</dc:title>
  <dc:creator>USER</dc:creator>
  <cp:lastModifiedBy>USER</cp:lastModifiedBy>
  <cp:revision>24</cp:revision>
  <dcterms:created xsi:type="dcterms:W3CDTF">2020-04-03T17:39:02Z</dcterms:created>
  <dcterms:modified xsi:type="dcterms:W3CDTF">2020-04-10T03:46:51Z</dcterms:modified>
</cp:coreProperties>
</file>